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Arapey" charset="1" panose="02000000000000000000"/>
      <p:regular r:id="rId14"/>
    </p:embeddedFont>
    <p:embeddedFont>
      <p:font typeface="Arapey Bold" charset="1" panose="02000000000000000000"/>
      <p:regular r:id="rId15"/>
    </p:embeddedFont>
    <p:embeddedFont>
      <p:font typeface="Arapey Italics" charset="1" panose="02000000000000000000"/>
      <p:regular r:id="rId16"/>
    </p:embeddedFont>
    <p:embeddedFont>
      <p:font typeface="Arapey Bold Italics" charset="1" panose="02000000000000000000"/>
      <p:regular r:id="rId17"/>
    </p:embeddedFont>
    <p:embeddedFont>
      <p:font typeface="Kooperativ" charset="1" panose="00000000000000000000"/>
      <p:regular r:id="rId18"/>
    </p:embeddedFont>
    <p:embeddedFont>
      <p:font typeface="Bobby Jones" charset="1" panose="000000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Blinker" charset="1" panose="02000000000000000000"/>
      <p:regular r:id="rId24"/>
    </p:embeddedFont>
    <p:embeddedFont>
      <p:font typeface="Blinker Bold" charset="1" panose="02000000000000000000"/>
      <p:regular r:id="rId25"/>
    </p:embeddedFont>
    <p:embeddedFont>
      <p:font typeface="Blinker Thin" charset="1" panose="02000000000000000000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Open Sans Italics" charset="1" panose="020B0606030504020204"/>
      <p:regular r:id="rId29"/>
    </p:embeddedFont>
    <p:embeddedFont>
      <p:font typeface="Open Sans Bold Italics" charset="1" panose="020B0806030504020204"/>
      <p:regular r:id="rId30"/>
    </p:embeddedFont>
    <p:embeddedFont>
      <p:font typeface="Open Sans Light" charset="1" panose="020B0306030504020204"/>
      <p:regular r:id="rId31"/>
    </p:embeddedFont>
    <p:embeddedFont>
      <p:font typeface="Open Sans Light Italics" charset="1" panose="020B0306030504020204"/>
      <p:regular r:id="rId32"/>
    </p:embeddedFont>
    <p:embeddedFont>
      <p:font typeface="Open Sans Ultra-Bold" charset="1" panose="00000000000000000000"/>
      <p:regular r:id="rId33"/>
    </p:embeddedFont>
    <p:embeddedFont>
      <p:font typeface="Open Sans Ultra-Bold Italics" charset="1" panose="00000000000000000000"/>
      <p:regular r:id="rId34"/>
    </p:embeddedFont>
    <p:embeddedFont>
      <p:font typeface="Alice" charset="1" panose="00000500000000000000"/>
      <p:regular r:id="rId35"/>
    </p:embeddedFont>
    <p:embeddedFont>
      <p:font typeface="Alice Bold" charset="1" panose="00000500000000000000"/>
      <p:regular r:id="rId36"/>
    </p:embeddedFont>
    <p:embeddedFont>
      <p:font typeface="Alice Italics" charset="1" panose="00000500000000000000"/>
      <p:regular r:id="rId37"/>
    </p:embeddedFont>
    <p:embeddedFont>
      <p:font typeface="Alice Bold Italics" charset="1" panose="00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aAF_RAhEuxo.m4a" Type="http://schemas.openxmlformats.org/officeDocument/2006/relationships/audio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svg" Type="http://schemas.openxmlformats.org/officeDocument/2006/relationships/image"/><Relationship Id="rId9" Target="../media/aAF_RAhEuxo.m4a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EiFhSKytg.mp4" Type="http://schemas.openxmlformats.org/officeDocument/2006/relationships/video"/><Relationship Id="rId4" Target="../media/VAEiFhSKytg.mp4" Type="http://schemas.microsoft.com/office/2007/relationships/media"/><Relationship Id="rId5" Target="../media/image12.jpeg" Type="http://schemas.openxmlformats.org/officeDocument/2006/relationships/image"/><Relationship Id="rId6" Target="../media/VAEQLiloq0A.mp4" Type="http://schemas.openxmlformats.org/officeDocument/2006/relationships/video"/><Relationship Id="rId7" Target="../media/VAEQLiloq0A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F_RC_QORg.mp4" Type="http://schemas.openxmlformats.org/officeDocument/2006/relationships/video"/><Relationship Id="rId4" Target="../media/VAF_RC_QORg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F_REmlQrQ.mp4" Type="http://schemas.openxmlformats.org/officeDocument/2006/relationships/video"/><Relationship Id="rId4" Target="../media/VAF_REmlQrQ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https://body-ware.vercel.app#beneficios-img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1049" y="8426662"/>
            <a:ext cx="19150097" cy="2785594"/>
            <a:chOff x="0" y="0"/>
            <a:chExt cx="5043647" cy="733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3647" cy="733654"/>
            </a:xfrm>
            <a:custGeom>
              <a:avLst/>
              <a:gdLst/>
              <a:ahLst/>
              <a:cxnLst/>
              <a:rect r="r" b="b" t="t" l="l"/>
              <a:pathLst>
                <a:path h="733654" w="5043647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43647" cy="790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21012" y="1754039"/>
            <a:ext cx="1723073" cy="4114800"/>
          </a:xfrm>
          <a:custGeom>
            <a:avLst/>
            <a:gdLst/>
            <a:ahLst/>
            <a:cxnLst/>
            <a:rect r="r" b="b" t="t" l="l"/>
            <a:pathLst>
              <a:path h="4114800" w="1723073">
                <a:moveTo>
                  <a:pt x="0" y="0"/>
                </a:moveTo>
                <a:lnTo>
                  <a:pt x="1723073" y="0"/>
                </a:lnTo>
                <a:lnTo>
                  <a:pt x="17230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6901" y="3574034"/>
            <a:ext cx="1517332" cy="4114800"/>
          </a:xfrm>
          <a:custGeom>
            <a:avLst/>
            <a:gdLst/>
            <a:ahLst/>
            <a:cxnLst/>
            <a:rect r="r" b="b" t="t" l="l"/>
            <a:pathLst>
              <a:path h="4114800" w="1517332">
                <a:moveTo>
                  <a:pt x="0" y="0"/>
                </a:moveTo>
                <a:lnTo>
                  <a:pt x="1517332" y="0"/>
                </a:lnTo>
                <a:lnTo>
                  <a:pt x="15173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44085" y="5213240"/>
            <a:ext cx="2020704" cy="2475594"/>
          </a:xfrm>
          <a:custGeom>
            <a:avLst/>
            <a:gdLst/>
            <a:ahLst/>
            <a:cxnLst/>
            <a:rect r="r" b="b" t="t" l="l"/>
            <a:pathLst>
              <a:path h="2475594" w="2020704">
                <a:moveTo>
                  <a:pt x="0" y="0"/>
                </a:moveTo>
                <a:lnTo>
                  <a:pt x="2020704" y="0"/>
                </a:lnTo>
                <a:lnTo>
                  <a:pt x="2020704" y="2475594"/>
                </a:lnTo>
                <a:lnTo>
                  <a:pt x="0" y="2475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2635327"/>
            <a:ext cx="8077722" cy="400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8"/>
              </a:lnSpc>
            </a:pPr>
            <a:r>
              <a:rPr lang="en-US" sz="7884">
                <a:solidFill>
                  <a:srgbClr val="000000"/>
                </a:solidFill>
                <a:latin typeface="Bobby Jones"/>
              </a:rPr>
              <a:t>Calistenia:</a:t>
            </a:r>
          </a:p>
          <a:p>
            <a:pPr algn="ctr">
              <a:lnSpc>
                <a:spcPts val="5776"/>
              </a:lnSpc>
            </a:pPr>
            <a:r>
              <a:rPr lang="en-US" sz="4125">
                <a:solidFill>
                  <a:srgbClr val="000000"/>
                </a:solidFill>
                <a:latin typeface="Bobby Jones"/>
              </a:rPr>
              <a:t>o que fazer quando não se tem grana para a academia.</a:t>
            </a:r>
          </a:p>
          <a:p>
            <a:pPr algn="ctr">
              <a:lnSpc>
                <a:spcPts val="907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016909" y="1209470"/>
            <a:ext cx="4331903" cy="102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908">
                <a:solidFill>
                  <a:srgbClr val="000000"/>
                </a:solidFill>
                <a:latin typeface="Blinker Bold"/>
              </a:rPr>
              <a:t>Da série bora meter o shape, </a:t>
            </a:r>
          </a:p>
          <a:p>
            <a:pPr algn="ctr">
              <a:lnSpc>
                <a:spcPts val="4072"/>
              </a:lnSpc>
              <a:spcBef>
                <a:spcPct val="0"/>
              </a:spcBef>
            </a:pPr>
            <a:r>
              <a:rPr lang="en-US" sz="2908">
                <a:solidFill>
                  <a:srgbClr val="000000"/>
                </a:solidFill>
                <a:latin typeface="Blinker Bold"/>
              </a:rPr>
              <a:t>vem aí: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14382" y="6289583"/>
            <a:ext cx="4534431" cy="105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Blinker Bold"/>
              </a:rPr>
              <a:t>Produzido por:</a:t>
            </a:r>
          </a:p>
          <a:p>
            <a:pPr algn="ctr">
              <a:lnSpc>
                <a:spcPts val="4262"/>
              </a:lnSpc>
              <a:spcBef>
                <a:spcPct val="0"/>
              </a:spcBef>
            </a:pPr>
            <a:r>
              <a:rPr lang="en-US" sz="3044">
                <a:solidFill>
                  <a:srgbClr val="000000"/>
                </a:solidFill>
                <a:latin typeface="Blinker Bold"/>
              </a:rPr>
              <a:t>Ga</a:t>
            </a:r>
            <a:r>
              <a:rPr lang="en-US" sz="3044">
                <a:solidFill>
                  <a:srgbClr val="000000"/>
                </a:solidFill>
                <a:latin typeface="Blinker Bold"/>
              </a:rPr>
              <a:t>briel Kleber JACQUES</a:t>
            </a:r>
          </a:p>
        </p:txBody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>
                  <p14:trim st="0.0000" end="23.517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1"/>
                </p:tgtEl>
              </p:cBhvr>
            </p:cmd>
            <p:audio>
              <p:cMediaNode mute="true" vol="100000" showWhenStopped="false">
                <p:cTn/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51504" y="793587"/>
            <a:ext cx="5333426" cy="8699826"/>
          </a:xfrm>
          <a:custGeom>
            <a:avLst/>
            <a:gdLst/>
            <a:ahLst/>
            <a:cxnLst/>
            <a:rect r="r" b="b" t="t" l="l"/>
            <a:pathLst>
              <a:path h="8699826" w="5333426">
                <a:moveTo>
                  <a:pt x="0" y="0"/>
                </a:moveTo>
                <a:lnTo>
                  <a:pt x="5333425" y="0"/>
                </a:lnTo>
                <a:lnTo>
                  <a:pt x="5333425" y="8699826"/>
                </a:lnTo>
                <a:lnTo>
                  <a:pt x="0" y="8699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09" t="-2234" r="-647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2147" y="4641427"/>
            <a:ext cx="9051852" cy="164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2"/>
              </a:lnSpc>
            </a:pPr>
            <a:r>
              <a:rPr lang="en-US" sz="3691">
                <a:solidFill>
                  <a:srgbClr val="282120"/>
                </a:solidFill>
                <a:latin typeface="Kollektif"/>
              </a:rPr>
              <a:t>"Calistenia" é um termo que vem do grego "kallos" (beleza) e "sthenos" (força), significando literalmente "beleza e força”.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2147" y="1312678"/>
            <a:ext cx="9324170" cy="161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7"/>
              </a:lnSpc>
            </a:pPr>
            <a:r>
              <a:rPr lang="en-US" sz="5893">
                <a:solidFill>
                  <a:srgbClr val="000000"/>
                </a:solidFill>
                <a:latin typeface="Kooperativ"/>
              </a:rPr>
              <a:t>o que significa calistenia?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12714" y="1921586"/>
            <a:ext cx="5746586" cy="3643998"/>
          </a:xfrm>
          <a:custGeom>
            <a:avLst/>
            <a:gdLst/>
            <a:ahLst/>
            <a:cxnLst/>
            <a:rect r="r" b="b" t="t" l="l"/>
            <a:pathLst>
              <a:path h="3643998" w="5746586">
                <a:moveTo>
                  <a:pt x="0" y="0"/>
                </a:moveTo>
                <a:lnTo>
                  <a:pt x="5746586" y="0"/>
                </a:lnTo>
                <a:lnTo>
                  <a:pt x="5746586" y="3643999"/>
                </a:lnTo>
                <a:lnTo>
                  <a:pt x="0" y="3643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08" t="-23640" r="-116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48588" y="5565585"/>
            <a:ext cx="6610712" cy="3949573"/>
          </a:xfrm>
          <a:custGeom>
            <a:avLst/>
            <a:gdLst/>
            <a:ahLst/>
            <a:cxnLst/>
            <a:rect r="r" b="b" t="t" l="l"/>
            <a:pathLst>
              <a:path h="3949573" w="6610712">
                <a:moveTo>
                  <a:pt x="0" y="0"/>
                </a:moveTo>
                <a:lnTo>
                  <a:pt x="6610712" y="0"/>
                </a:lnTo>
                <a:lnTo>
                  <a:pt x="6610712" y="3949573"/>
                </a:lnTo>
                <a:lnTo>
                  <a:pt x="0" y="3949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686" r="-8800" b="-1064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2147" y="1095375"/>
            <a:ext cx="9324170" cy="82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7"/>
              </a:lnSpc>
            </a:pPr>
            <a:r>
              <a:rPr lang="en-US" sz="5893">
                <a:solidFill>
                  <a:srgbClr val="000000"/>
                </a:solidFill>
                <a:latin typeface="Kooperativ"/>
              </a:rPr>
              <a:t>O QUE É e como funciona?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2147" y="2827236"/>
            <a:ext cx="8438258" cy="183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3093">
                <a:solidFill>
                  <a:srgbClr val="282120"/>
                </a:solidFill>
                <a:latin typeface="Kollektif"/>
              </a:rPr>
              <a:t>Calistenia é um método de treinamento cujo objetivo é promover a resistência muscular de forma natural, em que não utiliza aparelhos de peso como a academia.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3803" y="5498910"/>
            <a:ext cx="571927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Composto por movimentos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Push and pull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Gi</a:t>
            </a:r>
            <a:r>
              <a:rPr lang="en-US" sz="3399">
                <a:solidFill>
                  <a:srgbClr val="000000"/>
                </a:solidFill>
                <a:latin typeface="Open Sans"/>
              </a:rPr>
              <a:t>nasticos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Estaticos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2147" y="8934767"/>
            <a:ext cx="82431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Curiosidade: “Descompressão de coluna”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19704" y="8245380"/>
            <a:ext cx="50872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Resistência vs Hipertrofia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203407"/>
            <a:ext cx="8663393" cy="6492005"/>
          </a:xfrm>
          <a:custGeom>
            <a:avLst/>
            <a:gdLst/>
            <a:ahLst/>
            <a:cxnLst/>
            <a:rect r="r" b="b" t="t" l="l"/>
            <a:pathLst>
              <a:path h="6492005" w="8663393">
                <a:moveTo>
                  <a:pt x="0" y="0"/>
                </a:moveTo>
                <a:lnTo>
                  <a:pt x="8663393" y="0"/>
                </a:lnTo>
                <a:lnTo>
                  <a:pt x="8663393" y="6492005"/>
                </a:lnTo>
                <a:lnTo>
                  <a:pt x="0" y="6492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9324170" cy="82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7"/>
              </a:lnSpc>
            </a:pPr>
            <a:r>
              <a:rPr lang="en-US" sz="5893">
                <a:solidFill>
                  <a:srgbClr val="000000"/>
                </a:solidFill>
                <a:latin typeface="Kooperativ"/>
              </a:rPr>
              <a:t>habilidades e benefícios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975" y="4225764"/>
            <a:ext cx="637907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Conciência corporal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Força sobre o próprio corpo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Resistência muscular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Flexibilidade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autoconfiança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607109"/>
            <a:ext cx="7218947" cy="41148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749216" y="4081333"/>
            <a:ext cx="5555006" cy="316635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5046" y="1095375"/>
            <a:ext cx="9324170" cy="161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7"/>
              </a:lnSpc>
            </a:pPr>
            <a:r>
              <a:rPr lang="en-US" sz="5893">
                <a:solidFill>
                  <a:srgbClr val="000000"/>
                </a:solidFill>
                <a:latin typeface="Kooperativ"/>
              </a:rPr>
              <a:t>EXEMPOS DE mOVIMENTOS DA CALISTENIA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8639" r="0" b="35075"/>
          <a:stretch>
            <a:fillRect/>
          </a:stretch>
        </p:blipFill>
        <p:spPr>
          <a:xfrm flipH="false" flipV="false" rot="0">
            <a:off x="3924121" y="2031418"/>
            <a:ext cx="10439758" cy="6818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58000" y="1028700"/>
            <a:ext cx="45720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B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9802" y="2540475"/>
            <a:ext cx="15428396" cy="399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7"/>
              </a:lnSpc>
              <a:spcBef>
                <a:spcPct val="0"/>
              </a:spcBef>
            </a:pPr>
            <a:r>
              <a:rPr lang="en-US" sz="5893">
                <a:solidFill>
                  <a:srgbClr val="000000"/>
                </a:solidFill>
                <a:latin typeface="Alice"/>
              </a:rPr>
              <a:t>“</a:t>
            </a:r>
            <a:r>
              <a:rPr lang="en-US" sz="5893">
                <a:solidFill>
                  <a:srgbClr val="000000"/>
                </a:solidFill>
                <a:latin typeface="Alice"/>
              </a:rPr>
              <a:t>Nenhum cidadão tem o direito de ser um amador em matéria de treinamento físico. Que desgraça é para o homem envelhecer sem nunca ver a beleza e a força do que o seu corpo é capaz.”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8877291"/>
            <a:ext cx="9003573" cy="82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7"/>
              </a:lnSpc>
              <a:spcBef>
                <a:spcPct val="0"/>
              </a:spcBef>
            </a:pPr>
            <a:r>
              <a:rPr lang="en-US" sz="5893">
                <a:solidFill>
                  <a:srgbClr val="000000"/>
                </a:solidFill>
                <a:latin typeface="Alice"/>
              </a:rPr>
              <a:t> - Socrates, XIIV A.C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23924" y="2996851"/>
            <a:ext cx="5335376" cy="5228668"/>
          </a:xfrm>
          <a:custGeom>
            <a:avLst/>
            <a:gdLst/>
            <a:ahLst/>
            <a:cxnLst/>
            <a:rect r="r" b="b" t="t" l="l"/>
            <a:pathLst>
              <a:path h="5228668" w="5335376">
                <a:moveTo>
                  <a:pt x="0" y="0"/>
                </a:moveTo>
                <a:lnTo>
                  <a:pt x="5335376" y="0"/>
                </a:lnTo>
                <a:lnTo>
                  <a:pt x="5335376" y="5228669"/>
                </a:lnTo>
                <a:lnTo>
                  <a:pt x="0" y="52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18675" y="5544510"/>
            <a:ext cx="8257968" cy="55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0"/>
              </a:lnSpc>
            </a:pPr>
            <a:r>
              <a:rPr lang="en-US" sz="3242" u="sng">
                <a:solidFill>
                  <a:srgbClr val="000000"/>
                </a:solidFill>
                <a:latin typeface="Arapey"/>
                <a:hlinkClick r:id="rId3" tooltip="https://body-ware.vercel.app#beneficios-img"/>
              </a:rPr>
              <a:t>https://body-ware.vercel.app#beneficios-img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DAF_QAgv2E4</dc:identifier>
  <dcterms:modified xsi:type="dcterms:W3CDTF">2011-08-01T06:04:30Z</dcterms:modified>
  <cp:revision>1</cp:revision>
  <dc:title>Calistenia</dc:title>
</cp:coreProperties>
</file>